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95"/>
  </p:notesMasterIdLst>
  <p:handoutMasterIdLst>
    <p:handoutMasterId r:id="rId96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338" r:id="rId10"/>
    <p:sldId id="409" r:id="rId11"/>
    <p:sldId id="340" r:id="rId12"/>
    <p:sldId id="341" r:id="rId13"/>
    <p:sldId id="410" r:id="rId14"/>
    <p:sldId id="343" r:id="rId15"/>
    <p:sldId id="344" r:id="rId16"/>
    <p:sldId id="345" r:id="rId17"/>
    <p:sldId id="346" r:id="rId18"/>
    <p:sldId id="411" r:id="rId19"/>
    <p:sldId id="347" r:id="rId20"/>
    <p:sldId id="412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431" r:id="rId36"/>
    <p:sldId id="363" r:id="rId37"/>
    <p:sldId id="364" r:id="rId38"/>
    <p:sldId id="434" r:id="rId39"/>
    <p:sldId id="428" r:id="rId40"/>
    <p:sldId id="429" r:id="rId41"/>
    <p:sldId id="367" r:id="rId42"/>
    <p:sldId id="368" r:id="rId43"/>
    <p:sldId id="415" r:id="rId44"/>
    <p:sldId id="370" r:id="rId45"/>
    <p:sldId id="435" r:id="rId46"/>
    <p:sldId id="371" r:id="rId47"/>
    <p:sldId id="372" r:id="rId48"/>
    <p:sldId id="373" r:id="rId49"/>
    <p:sldId id="416" r:id="rId50"/>
    <p:sldId id="376" r:id="rId51"/>
    <p:sldId id="418" r:id="rId52"/>
    <p:sldId id="419" r:id="rId53"/>
    <p:sldId id="420" r:id="rId54"/>
    <p:sldId id="421" r:id="rId55"/>
    <p:sldId id="378" r:id="rId56"/>
    <p:sldId id="422" r:id="rId57"/>
    <p:sldId id="437" r:id="rId58"/>
    <p:sldId id="381" r:id="rId59"/>
    <p:sldId id="382" r:id="rId60"/>
    <p:sldId id="438" r:id="rId61"/>
    <p:sldId id="423" r:id="rId62"/>
    <p:sldId id="383" r:id="rId63"/>
    <p:sldId id="385" r:id="rId64"/>
    <p:sldId id="384" r:id="rId65"/>
    <p:sldId id="424" r:id="rId66"/>
    <p:sldId id="440" r:id="rId67"/>
    <p:sldId id="441" r:id="rId68"/>
    <p:sldId id="393" r:id="rId69"/>
    <p:sldId id="394" r:id="rId70"/>
    <p:sldId id="395" r:id="rId71"/>
    <p:sldId id="396" r:id="rId72"/>
    <p:sldId id="408" r:id="rId73"/>
    <p:sldId id="397" r:id="rId74"/>
    <p:sldId id="42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406" r:id="rId84"/>
    <p:sldId id="413" r:id="rId85"/>
    <p:sldId id="414" r:id="rId86"/>
    <p:sldId id="417" r:id="rId87"/>
    <p:sldId id="425" r:id="rId88"/>
    <p:sldId id="426" r:id="rId89"/>
    <p:sldId id="432" r:id="rId90"/>
    <p:sldId id="430" r:id="rId91"/>
    <p:sldId id="433" r:id="rId92"/>
    <p:sldId id="439" r:id="rId93"/>
    <p:sldId id="392" r:id="rId94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69" y="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3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003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485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9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4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7422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909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771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4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419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90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291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91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829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92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5552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93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43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308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028698"/>
            <a:ext cx="4542737" cy="54448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sz="1600" dirty="0"/>
              <a:t>invalid reference </a:t>
            </a:r>
            <a:r>
              <a:rPr lang="en-US" altLang="en-US" sz="1600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sz="1600" b="1" dirty="0">
                <a:solidFill>
                  <a:srgbClr val="006699"/>
                </a:solidFill>
                <a:sym typeface="Symbol" panose="05050102010706020507" pitchFamily="18" charset="2"/>
              </a:rPr>
              <a:t>Lazy swapper </a:t>
            </a:r>
            <a:r>
              <a:rPr lang="en-US" altLang="en-US" sz="1600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sz="1600" b="1" dirty="0">
                <a:solidFill>
                  <a:srgbClr val="006699"/>
                </a:solidFill>
                <a:sym typeface="Symbol" panose="05050102010706020507" pitchFamily="18" charset="2"/>
              </a:rPr>
              <a:t>pager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40" y="1849582"/>
            <a:ext cx="3716871" cy="340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982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7" y="1076942"/>
            <a:ext cx="7264092" cy="4440631"/>
          </a:xfrm>
        </p:spPr>
        <p:txBody>
          <a:bodyPr/>
          <a:lstStyle/>
          <a:p>
            <a:r>
              <a:rPr lang="en-US" altLang="en-US" dirty="0"/>
              <a:t>With swapping, the pager guesses which pages will be used before swapping them out again</a:t>
            </a:r>
          </a:p>
          <a:p>
            <a:r>
              <a:rPr lang="en-US" altLang="en-US" dirty="0"/>
              <a:t>How to determine that set of pages?</a:t>
            </a:r>
          </a:p>
          <a:p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r>
              <a:rPr lang="en-US" altLang="en-US" dirty="0"/>
              <a:t>Use page table with valid-invalid bit (see chapter 9)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07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table with 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6819405" cy="529229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the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917" y="2521648"/>
            <a:ext cx="2287117" cy="263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279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20095"/>
            <a:ext cx="6454663" cy="3981841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 (go to step 3)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 (what if there is none?)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120207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36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007918"/>
            <a:ext cx="6976329" cy="4717473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</a:rPr>
              <a:t>Pure demand paging: </a:t>
            </a:r>
            <a:r>
              <a:rPr lang="en-US" altLang="en-US" dirty="0"/>
              <a:t>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119336"/>
            <a:ext cx="6155446" cy="38683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112673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20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56865"/>
            <a:ext cx="7213201" cy="3945071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b="1" dirty="0">
                <a:solidFill>
                  <a:srgbClr val="0070C0"/>
                </a:solidFill>
              </a:rPr>
              <a:t>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dirty="0"/>
              <a:t> --  the content of the frames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661732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6050" y="118035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28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85278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6307" y="145418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117271"/>
            <a:ext cx="6749554" cy="4348347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 Receive an interrupt from the disk I/O subsystem (I/O      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135080"/>
            <a:ext cx="7272338" cy="595015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67233"/>
            <a:ext cx="7141523" cy="4575030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Input the page from disk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161298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p)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2">
              <a:tabLst>
                <a:tab pos="1773238" algn="l"/>
                <a:tab pos="2278063" algn="l"/>
              </a:tabLst>
            </a:pPr>
            <a:r>
              <a:rPr lang="en-US" altLang="en-US" dirty="0"/>
              <a:t>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144640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483365" cy="5185064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chunks;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06488"/>
            <a:ext cx="7275544" cy="441108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2601" y="154644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dirty="0"/>
              <a:t>Used up by process pages</a:t>
            </a:r>
          </a:p>
          <a:p>
            <a:r>
              <a:rPr lang="en-US" altLang="en-US" dirty="0"/>
              <a:t>Also in demand from the kernel, I/O buffers,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How much to allocate to each?</a:t>
            </a:r>
          </a:p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092084"/>
            <a:ext cx="7399369" cy="4337756"/>
          </a:xfrm>
        </p:spPr>
        <p:txBody>
          <a:bodyPr/>
          <a:lstStyle/>
          <a:p>
            <a:r>
              <a:rPr lang="en-US" altLang="en-US" dirty="0"/>
              <a:t>Define virtual memory and describe its benefits.</a:t>
            </a:r>
          </a:p>
          <a:p>
            <a:r>
              <a:rPr lang="en-US" altLang="en-US" dirty="0"/>
              <a:t>Illustrate how pages are loaded into memory using demand paging.</a:t>
            </a:r>
          </a:p>
          <a:p>
            <a:r>
              <a:rPr lang="en-US" altLang="en-US" dirty="0"/>
              <a:t>Apply the FIFO, optimal, and  LRU page-replacement algorithms.</a:t>
            </a:r>
          </a:p>
          <a:p>
            <a:r>
              <a:rPr lang="en-US" altLang="en-US" dirty="0"/>
              <a:t>Describe the working set of a process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6"/>
            <a:ext cx="7491633" cy="4872470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168792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1C8AC-DBED-456F-8A65-9E9D496E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187" y="1733550"/>
            <a:ext cx="533400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126260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Consider the string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r>
              <a:rPr lang="en-US" altLang="en-US" dirty="0"/>
              <a:t>Graph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Picture 1" descr="9_13.pdf">
            <a:extLst>
              <a:ext uri="{FF2B5EF4-FFF2-40B4-BE49-F238E27FC236}">
                <a16:creationId xmlns:a16="http://schemas.microsoft.com/office/drawing/2014/main" id="{4FFB3CF0-8979-4465-9236-0828F76FB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391" y="2526443"/>
            <a:ext cx="4801153" cy="346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172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13715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996637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Optimal is an example of </a:t>
            </a:r>
            <a:r>
              <a:rPr lang="en-US" altLang="en-US" b="1" dirty="0">
                <a:solidFill>
                  <a:srgbClr val="006699"/>
                </a:solidFill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suffer from 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pPr>
              <a:tabLst>
                <a:tab pos="1889125" algn="l"/>
              </a:tabLst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E37EB-57C9-4D12-AAA1-F22DA2951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2946758"/>
            <a:ext cx="644842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851"/>
            <a:ext cx="7673975" cy="638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978408"/>
            <a:ext cx="7751989" cy="4862049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LRU is another example of stack algorithms; thus it does no</a:t>
            </a:r>
            <a:r>
              <a:rPr lang="en-US" altLang="ja-JP" dirty="0"/>
              <a:t>t suffer from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  <a:p>
            <a:pPr marL="0" indent="0">
              <a:buNone/>
              <a:defRPr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F0B71-35CE-49A5-81AB-294483512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079830"/>
            <a:ext cx="647700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18506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Implementation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992690"/>
            <a:ext cx="7318168" cy="4951121"/>
          </a:xfrm>
        </p:spPr>
        <p:txBody>
          <a:bodyPr/>
          <a:lstStyle/>
          <a:p>
            <a:r>
              <a:rPr lang="en-US" altLang="en-US" dirty="0"/>
              <a:t>Time-counter implementation</a:t>
            </a:r>
          </a:p>
          <a:p>
            <a:pPr lvl="1"/>
            <a:r>
              <a:rPr lang="en-US" altLang="en-US" dirty="0"/>
              <a:t>Every page entry has a time-counter variable; every time a page is referenced through this entry, copy the value of the clock into the time-counter</a:t>
            </a:r>
          </a:p>
          <a:p>
            <a:pPr lvl="1"/>
            <a:r>
              <a:rPr lang="en-US" altLang="en-US" dirty="0"/>
              <a:t>When a page needs to be changed, look at the time-counters to find smallest value</a:t>
            </a:r>
          </a:p>
          <a:p>
            <a:pPr lvl="2"/>
            <a:r>
              <a:rPr lang="en-US" altLang="en-US" dirty="0"/>
              <a:t>Search through a table is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  <p:extLst>
      <p:ext uri="{BB962C8B-B14F-4D97-AF65-F5344CB8AC3E}">
        <p14:creationId xmlns:p14="http://schemas.microsoft.com/office/powerpoint/2010/main" val="2101624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14735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Stack Implementation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Use of a stack to record most recent page references</a:t>
            </a:r>
            <a:endParaRPr lang="en-US" dirty="0"/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2D056-0997-4D8D-B39B-BFB806CB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7" y="1590675"/>
            <a:ext cx="50006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4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593873" cy="4504531"/>
          </a:xfrm>
        </p:spPr>
        <p:txBody>
          <a:bodyPr/>
          <a:lstStyle/>
          <a:p>
            <a:r>
              <a:rPr lang="en-US" altLang="en-US" dirty="0"/>
              <a:t>Code needs to be in memory to execute, 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code not needed at same time</a:t>
            </a:r>
          </a:p>
          <a:p>
            <a:r>
              <a:rPr lang="en-US" altLang="en-US" dirty="0"/>
              <a:t>Consider ability to execute partially-loaded program</a:t>
            </a:r>
          </a:p>
          <a:p>
            <a:pPr lvl="1"/>
            <a:r>
              <a:rPr lang="en-US" altLang="en-US" dirty="0"/>
              <a:t>Program no longer constrained by limits of physical memory</a:t>
            </a:r>
          </a:p>
          <a:p>
            <a:pPr lvl="1"/>
            <a:r>
              <a:rPr lang="en-US" altLang="en-US" dirty="0"/>
              <a:t>Each program takes less memory while running -&gt; more programs run at the same time</a:t>
            </a:r>
          </a:p>
          <a:p>
            <a:pPr lvl="2"/>
            <a:r>
              <a:rPr lang="en-US" altLang="en-US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889" y="149948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84533"/>
            <a:ext cx="7664484" cy="5146675"/>
          </a:xfrm>
        </p:spPr>
        <p:txBody>
          <a:bodyPr/>
          <a:lstStyle/>
          <a:p>
            <a:r>
              <a:rPr lang="en-US" altLang="en-US" dirty="0"/>
              <a:t>Needs special hardware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 bit set to 1</a:t>
            </a:r>
          </a:p>
          <a:p>
            <a:r>
              <a:rPr lang="en-US" altLang="en-US" dirty="0"/>
              <a:t>Replace any with reference bit = 0 (if one exists)</a:t>
            </a:r>
          </a:p>
          <a:p>
            <a:pPr lvl="1"/>
            <a:r>
              <a:rPr lang="en-US" altLang="en-US" dirty="0"/>
              <a:t>We do not know the order, however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03605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65679"/>
            <a:ext cx="7664484" cy="514667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dirty="0"/>
              <a:t>Generally FIFO, plus hardware-provided reference bit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dirty="0"/>
              <a:t>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184190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108898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217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051236"/>
            <a:ext cx="7311024" cy="4556841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  Replaces page with smallest count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521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074262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frames, always</a:t>
            </a:r>
          </a:p>
          <a:p>
            <a:pPr lvl="1"/>
            <a:r>
              <a:rPr lang="en-US" altLang="en-US" dirty="0"/>
              <a:t>Then frame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  <p:extLst>
      <p:ext uri="{BB962C8B-B14F-4D97-AF65-F5344CB8AC3E}">
        <p14:creationId xmlns:p14="http://schemas.microsoft.com/office/powerpoint/2010/main" val="3931893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3521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074262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 which is never empty</a:t>
            </a:r>
          </a:p>
          <a:p>
            <a:pPr lvl="1"/>
            <a:r>
              <a:rPr lang="en-US" altLang="en-US" dirty="0"/>
              <a:t>Thus a frame is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643" y="174860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075326"/>
            <a:ext cx="7445171" cy="4420501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i.e.,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provide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172169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45359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14129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006875"/>
            <a:ext cx="7383982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57500" imgH="1612900" progId="Equation.3">
                  <p:embed/>
                </p:oleObj>
              </mc:Choice>
              <mc:Fallback>
                <p:oleObj name="Equation" r:id="rId3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0" imgH="1460500" progId="Equation.3">
                  <p:embed/>
                </p:oleObj>
              </mc:Choice>
              <mc:Fallback>
                <p:oleObj name="Equation" r:id="rId5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93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1578"/>
            <a:ext cx="7215319" cy="452498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169579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050024"/>
            <a:ext cx="7305196" cy="437038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Process execution time can vary greatly</a:t>
            </a:r>
          </a:p>
          <a:p>
            <a:pPr lvl="1"/>
            <a:r>
              <a:rPr lang="en-US" altLang="en-US" dirty="0"/>
              <a:t>Greater throughput so more commonly used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r>
              <a:rPr lang="en-US" altLang="en-US" dirty="0"/>
              <a:t>What if a process does not have enough frames?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999239"/>
            <a:ext cx="7182743" cy="4336332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13893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131871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163521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dirty="0"/>
              <a:t>So far, we assumed that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NUMA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089070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015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036561"/>
            <a:ext cx="7069622" cy="4515827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the replaced frame back</a:t>
            </a:r>
          </a:p>
          <a:p>
            <a:r>
              <a:rPr lang="en-US" altLang="en-US" dirty="0"/>
              <a:t>This leads to:</a:t>
            </a:r>
          </a:p>
          <a:p>
            <a:pPr lvl="1"/>
            <a:r>
              <a:rPr lang="en-US" altLang="en-US" dirty="0"/>
              <a:t>Low CPU utilization</a:t>
            </a:r>
          </a:p>
          <a:p>
            <a:pPr lvl="1"/>
            <a:r>
              <a:rPr lang="en-US" altLang="en-US" dirty="0"/>
              <a:t>Operating system thinking that it needs to increase the degree of multiprogramming</a:t>
            </a:r>
          </a:p>
          <a:p>
            <a:pPr lvl="1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187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093412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758070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150725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3" y="1110232"/>
            <a:ext cx="6965833" cy="475324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To avoid trashing: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Calculate the  size of locality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Policy: 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if  size of locality &gt; total memory size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dirty="0">
                <a:sym typeface="Symbol" panose="05050102010706020507" pitchFamily="18" charset="2"/>
              </a:rPr>
              <a:t> suspend or swap out one of the processes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Issue: how to calculate “ size of locality”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7074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0521" y="180819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651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437269" cy="482624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the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A052997-BA87-4AC6-A456-1237FF21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69" y="4001728"/>
            <a:ext cx="6348413" cy="177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04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6747728" cy="42521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651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437269" cy="482624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the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A052997-BA87-4AC6-A456-1237FF21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69" y="3578936"/>
            <a:ext cx="6348413" cy="175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133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5858" y="1757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= total number of frames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194" y="132439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6467617" cy="4475367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 </a:t>
            </a:r>
            <a:r>
              <a:rPr lang="en-US" altLang="en-US" i="1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– </a:t>
            </a:r>
            <a:r>
              <a:rPr lang="en-US" altLang="en-US" i="1" dirty="0">
                <a:sym typeface="Symbol" panose="05050102010706020507" pitchFamily="18" charset="2"/>
              </a:rPr>
              <a:t>B1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 and </a:t>
            </a:r>
            <a:r>
              <a:rPr lang="en-US" altLang="en-US" i="1" dirty="0">
                <a:sym typeface="Symbol" panose="05050102010706020507" pitchFamily="18" charset="2"/>
              </a:rPr>
              <a:t>B2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the reference to one of the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dirty="0" err="1"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j</a:t>
            </a:r>
            <a:r>
              <a:rPr lang="en-US" altLang="en-US" dirty="0">
                <a:sym typeface="Symbol" panose="05050102010706020507" pitchFamily="18" charset="2"/>
              </a:rPr>
              <a:t>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 either </a:t>
            </a:r>
            <a:r>
              <a:rPr lang="en-US" altLang="en-US" i="1" dirty="0">
                <a:sym typeface="Symbol" panose="05050102010706020507" pitchFamily="18" charset="2"/>
              </a:rPr>
              <a:t>B1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 or </a:t>
            </a:r>
            <a:r>
              <a:rPr lang="en-US" altLang="en-US" i="1" dirty="0">
                <a:sym typeface="Symbol" panose="05050102010706020507" pitchFamily="18" charset="2"/>
              </a:rPr>
              <a:t>B2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= 1, it implies that Page </a:t>
            </a:r>
            <a:r>
              <a:rPr lang="en-US" altLang="en-US" i="1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is in the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5" y="1633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129505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 Algorithm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6405259" cy="1516881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0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17916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r>
              <a:rPr lang="en-US" altLang="en-US" dirty="0"/>
              <a:t>Two schemes:</a:t>
            </a:r>
          </a:p>
          <a:p>
            <a:pPr lvl="1"/>
            <a:r>
              <a:rPr lang="en-US" altLang="en-US" dirty="0"/>
              <a:t>Buddy System</a:t>
            </a:r>
          </a:p>
          <a:p>
            <a:pPr lvl="1"/>
            <a:r>
              <a:rPr lang="en-US" altLang="en-US" dirty="0"/>
              <a:t>Slab Allocator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1625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990321"/>
            <a:ext cx="6964285" cy="5066350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</p:txBody>
      </p:sp>
    </p:spTree>
    <p:extLst>
      <p:ext uri="{BB962C8B-B14F-4D97-AF65-F5344CB8AC3E}">
        <p14:creationId xmlns:p14="http://schemas.microsoft.com/office/powerpoint/2010/main" val="3588448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1625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Example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990321"/>
            <a:ext cx="6895459" cy="5105679"/>
          </a:xfrm>
        </p:spPr>
        <p:txBody>
          <a:bodyPr/>
          <a:lstStyle/>
          <a:p>
            <a:r>
              <a:rPr lang="en-US" altLang="en-US" dirty="0"/>
              <a:t>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  <p:extLst>
      <p:ext uri="{BB962C8B-B14F-4D97-AF65-F5344CB8AC3E}">
        <p14:creationId xmlns:p14="http://schemas.microsoft.com/office/powerpoint/2010/main" val="258594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14994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18590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997422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273" y="7392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169337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176576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081552"/>
            <a:ext cx="7501810" cy="5232417"/>
          </a:xfrm>
        </p:spPr>
        <p:txBody>
          <a:bodyPr/>
          <a:lstStyle/>
          <a:p>
            <a:r>
              <a:rPr lang="en-US" altLang="en-US" dirty="0"/>
              <a:t>For example,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Approximately 1.7 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16624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024658"/>
            <a:ext cx="6597206" cy="5022184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14657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02273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13724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Prepaging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071897"/>
            <a:ext cx="6516777" cy="4542325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/>
              <a:t>Prepage all or some of the pages a process will need, before they are referenced</a:t>
            </a:r>
          </a:p>
          <a:p>
            <a:r>
              <a:rPr lang="en-US" altLang="en-US" dirty="0"/>
              <a:t>But if prepaged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prepaged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Question: is the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is greater or less than the cost of prepaging</a:t>
            </a:r>
            <a:r>
              <a:rPr lang="en-US" altLang="en-US" i="1" dirty="0"/>
              <a:t>  </a:t>
            </a: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n-US" altLang="en-US" dirty="0"/>
              <a:t>If</a:t>
            </a:r>
            <a:r>
              <a:rPr lang="en-US" altLang="en-US" b="1" i="1" dirty="0"/>
              <a:t> </a:t>
            </a:r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is close to 0 </a:t>
            </a:r>
            <a:r>
              <a:rPr lang="en-US" altLang="en-US" dirty="0">
                <a:sym typeface="Symbol" panose="05050102010706020507" pitchFamily="18" charset="2"/>
              </a:rPr>
              <a:t> prepaging loses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If</a:t>
            </a:r>
            <a:r>
              <a:rPr lang="en-US" altLang="en-US" b="1" i="1" dirty="0"/>
              <a:t> </a:t>
            </a:r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is close to 1  </a:t>
            </a:r>
            <a:r>
              <a:rPr lang="en-US" altLang="en-US" dirty="0">
                <a:sym typeface="Symbol" panose="05050102010706020507" pitchFamily="18" charset="2"/>
              </a:rPr>
              <a:t> prepaging wins</a:t>
            </a:r>
            <a:r>
              <a:rPr lang="en-US" altLang="en-US" dirty="0"/>
              <a:t> 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160006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045803"/>
            <a:ext cx="6509431" cy="4706068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066906"/>
            <a:ext cx="6753760" cy="4272014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14967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4274249" cy="440075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r>
              <a:rPr lang="en-US" altLang="en-US" dirty="0"/>
              <a:t>Solaris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the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04739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039421"/>
            <a:ext cx="7163006" cy="5204063"/>
          </a:xfrm>
        </p:spPr>
        <p:txBody>
          <a:bodyPr/>
          <a:lstStyle/>
          <a:p>
            <a:r>
              <a:rPr lang="en-US" altLang="en-US" dirty="0"/>
              <a:t>Maintains a list of free pages to assign faulting processes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dirty="0"/>
              <a:t> – threshold parameter (amount of free memory) to begin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dirty="0"/>
              <a:t> – threshold parameter to increasing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dirty="0"/>
              <a:t> – threshold parameter to being swapping</a:t>
            </a:r>
            <a:endParaRPr lang="en-US" altLang="en-US" sz="800" dirty="0"/>
          </a:p>
          <a:p>
            <a:r>
              <a:rPr lang="en-US" altLang="en-US" dirty="0"/>
              <a:t>Paging is performed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process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scans pages using modified clock algorithm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dirty="0"/>
              <a:t> is the rate at which pages are scanned. This ranges from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dirty="0"/>
              <a:t>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is called more frequently depending upon the amount of free memory available</a:t>
            </a:r>
          </a:p>
          <a:p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168792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54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9228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18506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Implementation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96387"/>
            <a:ext cx="7318168" cy="4951121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value of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a table is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  <p:extLst>
      <p:ext uri="{BB962C8B-B14F-4D97-AF65-F5344CB8AC3E}">
        <p14:creationId xmlns:p14="http://schemas.microsoft.com/office/powerpoint/2010/main" val="1196062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194" y="132439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  <p:extLst>
      <p:ext uri="{BB962C8B-B14F-4D97-AF65-F5344CB8AC3E}">
        <p14:creationId xmlns:p14="http://schemas.microsoft.com/office/powerpoint/2010/main" val="2419222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1625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990321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  <p:extLst>
      <p:ext uri="{BB962C8B-B14F-4D97-AF65-F5344CB8AC3E}">
        <p14:creationId xmlns:p14="http://schemas.microsoft.com/office/powerpoint/2010/main" val="4288664089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20984</TotalTime>
  <Words>5701</Words>
  <Application>Microsoft Office PowerPoint</Application>
  <PresentationFormat>On-screen Show (4:3)</PresentationFormat>
  <Paragraphs>760</Paragraphs>
  <Slides>93</Slides>
  <Notes>85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Outline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Basic Concepts</vt:lpstr>
      <vt:lpstr>Page table with 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Belady’s Anomaly</vt:lpstr>
      <vt:lpstr>Optimal Algorithm</vt:lpstr>
      <vt:lpstr>Least Recently Used (LRU) Algorithm</vt:lpstr>
      <vt:lpstr>LRU Algorithm Implementation</vt:lpstr>
      <vt:lpstr>Stack Implementation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NUMA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</vt:lpstr>
      <vt:lpstr>Working-Set Model (Cont.)</vt:lpstr>
      <vt:lpstr>Keeping Track of the Working Set</vt:lpstr>
      <vt:lpstr>Working Sets and Page Fault Rates</vt:lpstr>
      <vt:lpstr>Page-Fault Frequency Algorithm</vt:lpstr>
      <vt:lpstr>Allocating Kernel Memory</vt:lpstr>
      <vt:lpstr>Buddy System</vt:lpstr>
      <vt:lpstr>Buddy System Example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  <vt:lpstr>First-In-First-Out (FIFO) Algorithm</vt:lpstr>
      <vt:lpstr>FIFO Illustrating Belady’s Anomaly</vt:lpstr>
      <vt:lpstr>LRU Algorithm Implementation</vt:lpstr>
      <vt:lpstr>Keeping Track of the Working Set</vt:lpstr>
      <vt:lpstr>Buddy System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Hamza Farooq</cp:lastModifiedBy>
  <cp:revision>329</cp:revision>
  <cp:lastPrinted>2013-09-10T17:57:57Z</cp:lastPrinted>
  <dcterms:created xsi:type="dcterms:W3CDTF">2011-01-13T23:43:38Z</dcterms:created>
  <dcterms:modified xsi:type="dcterms:W3CDTF">2021-02-14T08:24:17Z</dcterms:modified>
</cp:coreProperties>
</file>